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83" r:id="rId3"/>
    <p:sldId id="275" r:id="rId4"/>
    <p:sldId id="257" r:id="rId5"/>
    <p:sldId id="258" r:id="rId6"/>
    <p:sldId id="259" r:id="rId7"/>
    <p:sldId id="263" r:id="rId8"/>
    <p:sldId id="260" r:id="rId9"/>
    <p:sldId id="261" r:id="rId10"/>
    <p:sldId id="262" r:id="rId11"/>
    <p:sldId id="270" r:id="rId12"/>
    <p:sldId id="273" r:id="rId13"/>
    <p:sldId id="279" r:id="rId14"/>
    <p:sldId id="264" r:id="rId15"/>
    <p:sldId id="267" r:id="rId16"/>
    <p:sldId id="271" r:id="rId17"/>
    <p:sldId id="272" r:id="rId18"/>
    <p:sldId id="284" r:id="rId19"/>
    <p:sldId id="285" r:id="rId20"/>
    <p:sldId id="286" r:id="rId21"/>
    <p:sldId id="287" r:id="rId22"/>
    <p:sldId id="288" r:id="rId23"/>
    <p:sldId id="265" r:id="rId24"/>
    <p:sldId id="278" r:id="rId25"/>
    <p:sldId id="277" r:id="rId26"/>
    <p:sldId id="266" r:id="rId27"/>
    <p:sldId id="276" r:id="rId28"/>
    <p:sldId id="280" r:id="rId29"/>
    <p:sldId id="281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4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572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824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40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3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29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41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385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6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01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2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0995E-CB96-4B42-B48B-36D5DA0FB91A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8C749-3C52-42D2-9A24-41CB5C67C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8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_________Microsoft_Word1.docx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3.bp.blogspot.com/-WGLIJ9IIJ9Q/WzXnNUEfkjI/AAAAAAAAH30/THF9s7AKnmQxMETX37TsIUNWcN7K-ue7ACLcBGAs/s1600/%25D1%258D%25D1%2582%25D0%25BE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" y="422911"/>
            <a:ext cx="9006205" cy="55892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890010" y="2608898"/>
            <a:ext cx="4686300" cy="294322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rgbClr val="323E4F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Система упражнений  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>
                <a:ln>
                  <a:noFill/>
                </a:ln>
                <a:solidFill>
                  <a:srgbClr val="323E4F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по курсу литературного чтения </a:t>
            </a: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323E4F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323E4F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к УМК образовательной системы «Школа России»   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323E4F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s://4.bp.blogspot.com/-U7tNP7AezX4/WTbfWwQcN4I/AAAAAAAACfM/qdICKmAVqbUA66eL0L6pv671y4S8i7vSQCLcB/s1600/detskie-fony-dlya-oformleniya-knig-62337-large.jp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840" y="3334385"/>
            <a:ext cx="7056120" cy="3321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00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3252"/>
            <a:ext cx="10515600" cy="57157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470817"/>
              </p:ext>
            </p:extLst>
          </p:nvPr>
        </p:nvGraphicFramePr>
        <p:xfrm>
          <a:off x="2797792" y="1910690"/>
          <a:ext cx="5539320" cy="4183962"/>
        </p:xfrm>
        <a:graphic>
          <a:graphicData uri="http://schemas.openxmlformats.org/drawingml/2006/table">
            <a:tbl>
              <a:tblPr firstRow="1" firstCol="1" bandRow="1"/>
              <a:tblGrid>
                <a:gridCol w="5539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5393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Ы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6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6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85385" y="153252"/>
            <a:ext cx="9642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     6. </a:t>
            </a:r>
            <a:r>
              <a:rPr lang="ru-RU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Задания </a:t>
            </a:r>
            <a:r>
              <a:rPr lang="ru-RU" sz="44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группы «Поиск»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46490" y="1106578"/>
            <a:ext cx="7065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2800" dirty="0" smtClean="0">
                <a:solidFill>
                  <a:prstClr val="black"/>
                </a:solidFill>
              </a:rPr>
              <a:t>1. Отыщи названия домашних животных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0357" y="4002671"/>
            <a:ext cx="3261643" cy="231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8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3252"/>
            <a:ext cx="10515600" cy="57157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8010" y="1056191"/>
            <a:ext cx="9190462" cy="547842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/>
              <a:t>2</a:t>
            </a:r>
            <a:r>
              <a:rPr lang="ru-RU" dirty="0" smtClean="0"/>
              <a:t>.Отыщи пару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ручка    печка     чурка   рачки   речка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сушки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сумки  суши  сушки  ушки  пушки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вратарь  врата   ворона  ворота   ворот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полка   пилка  лапка  пакля  палка  прялка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мошка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мишка  мошка  кошка  мушка  сушка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тропка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пробка  порка  тряпка  трубка  тропка  тропа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барабан  банан барин  баран  буран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строчу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 стучу  кручу  строчу  смочу  скачу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пирог  порог  творог  прок  поток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 кошка  крошка  шашка  шишка  кашка</a:t>
            </a:r>
          </a:p>
          <a:p>
            <a:pPr marL="0" indent="0">
              <a:lnSpc>
                <a:spcPct val="100000"/>
              </a:lnSpc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85385" y="153252"/>
            <a:ext cx="9642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     6. </a:t>
            </a:r>
            <a:r>
              <a:rPr lang="ru-RU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Задания </a:t>
            </a:r>
            <a:r>
              <a:rPr lang="ru-RU" sz="44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группы «Поиск»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301" y="4408227"/>
            <a:ext cx="2993730" cy="212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14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9929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prstClr val="black"/>
                </a:solidFill>
                <a:ea typeface="+mn-ea"/>
                <a:cs typeface="+mn-cs"/>
              </a:rPr>
              <a:t>6. Задания группы «Поиск»</a:t>
            </a:r>
            <a:r>
              <a:rPr lang="ru-RU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822428"/>
              </p:ext>
            </p:extLst>
          </p:nvPr>
        </p:nvGraphicFramePr>
        <p:xfrm>
          <a:off x="1487606" y="1924337"/>
          <a:ext cx="6741994" cy="5022215"/>
        </p:xfrm>
        <a:graphic>
          <a:graphicData uri="http://schemas.openxmlformats.org/drawingml/2006/table">
            <a:tbl>
              <a:tblPr firstRow="1" firstCol="1" bandRow="1"/>
              <a:tblGrid>
                <a:gridCol w="4227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14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ворона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стрекочет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сорока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гогочет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синица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ухает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98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филин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чирикает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голубь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крякает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гусь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тенькает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кукушка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кулдыкает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утка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каркает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98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воробей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воркует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891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индюк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кукует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86484" y="1037507"/>
            <a:ext cx="2326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2800" dirty="0">
                <a:solidFill>
                  <a:prstClr val="black"/>
                </a:solidFill>
              </a:rPr>
              <a:t>2.Отыщи пару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3155" y="3799208"/>
            <a:ext cx="3261643" cy="231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66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9997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prstClr val="black"/>
                </a:solidFill>
              </a:rPr>
              <a:t>6. Задания группы «Поиск»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492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 Найди ошибку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1</a:t>
            </a:r>
            <a:r>
              <a:rPr lang="ru-RU" dirty="0"/>
              <a:t>)   Старик ловил </a:t>
            </a:r>
            <a:r>
              <a:rPr lang="ru-RU" dirty="0" err="1"/>
              <a:t>недовом</a:t>
            </a:r>
            <a:r>
              <a:rPr lang="ru-RU" dirty="0"/>
              <a:t> рыбу.</a:t>
            </a:r>
          </a:p>
          <a:p>
            <a:pPr marL="0" indent="0">
              <a:buNone/>
            </a:pPr>
            <a:r>
              <a:rPr lang="ru-RU" dirty="0" smtClean="0"/>
              <a:t>            2</a:t>
            </a:r>
            <a:r>
              <a:rPr lang="ru-RU" dirty="0"/>
              <a:t>)   Бог с тобою, золотая рыбка!</a:t>
            </a:r>
          </a:p>
          <a:p>
            <a:pPr marL="0" indent="0">
              <a:buNone/>
            </a:pPr>
            <a:r>
              <a:rPr lang="ru-RU" dirty="0"/>
              <a:t>     </a:t>
            </a:r>
            <a:r>
              <a:rPr lang="ru-RU" dirty="0" smtClean="0"/>
              <a:t>             Твоего </a:t>
            </a:r>
            <a:r>
              <a:rPr lang="ru-RU" dirty="0"/>
              <a:t>мне </a:t>
            </a:r>
            <a:r>
              <a:rPr lang="ru-RU" dirty="0" err="1"/>
              <a:t>октупа</a:t>
            </a:r>
            <a:r>
              <a:rPr lang="ru-RU" dirty="0"/>
              <a:t> не надо.</a:t>
            </a:r>
          </a:p>
          <a:p>
            <a:pPr marL="0" indent="0">
              <a:buNone/>
            </a:pPr>
            <a:r>
              <a:rPr lang="ru-RU" dirty="0" smtClean="0"/>
              <a:t>           3</a:t>
            </a:r>
            <a:r>
              <a:rPr lang="ru-RU" dirty="0"/>
              <a:t>)   </a:t>
            </a:r>
            <a:r>
              <a:rPr lang="ru-RU" dirty="0" smtClean="0"/>
              <a:t> Дурачина </a:t>
            </a:r>
            <a:r>
              <a:rPr lang="ru-RU" dirty="0"/>
              <a:t>ты, </a:t>
            </a:r>
            <a:r>
              <a:rPr lang="ru-RU" dirty="0" err="1"/>
              <a:t>просфотиля</a:t>
            </a:r>
            <a:r>
              <a:rPr lang="ru-RU" dirty="0"/>
              <a:t>!</a:t>
            </a:r>
          </a:p>
          <a:p>
            <a:pPr marL="0" indent="0">
              <a:buNone/>
            </a:pPr>
            <a:r>
              <a:rPr lang="ru-RU" dirty="0"/>
              <a:t>     </a:t>
            </a:r>
            <a:r>
              <a:rPr lang="ru-RU" dirty="0" smtClean="0"/>
              <a:t>             </a:t>
            </a:r>
            <a:r>
              <a:rPr lang="ru-RU" dirty="0"/>
              <a:t>Не умел ты взять выкупа с рыбки!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336" y="3949334"/>
            <a:ext cx="3261643" cy="231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73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            6. </a:t>
            </a:r>
            <a:r>
              <a:rPr lang="ru-RU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Задания </a:t>
            </a:r>
            <a:r>
              <a:rPr lang="ru-RU" sz="44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группы «Поиск»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4.   Поймай всех уток.  Сколько раз УТКА «спряталось» в словах?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Шутка   куртка   крутка   минутка   трубка   мишутка   жуткая   закрутка      грудка   маршрутка   малютка  струнка   прибаутка   чуткая   незабудка   утка утята  физкультминутка   мясорубка  будка   якутка   утконос   попутка  жутко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142" y="4181345"/>
            <a:ext cx="3261643" cy="231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91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5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с текстом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842" y="1088645"/>
            <a:ext cx="11655188" cy="536674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по содержанию прочитанного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выбор ответа (ответов) из ряда предложенных</a:t>
            </a:r>
          </a:p>
          <a:p>
            <a:pPr marL="0" lv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Зачем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Сова летала по ночам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луг? (В. Бианки «Сова»)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мышей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ловить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ужей давить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людей пугать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клевер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собирать</a:t>
            </a:r>
          </a:p>
          <a:p>
            <a:pPr marL="0" indent="0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краткий ответ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было утят?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________ (М. Пришвин «Ребята и утята»)</a:t>
            </a:r>
          </a:p>
          <a:p>
            <a:pPr marL="0" indent="0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развёрнутый ответ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ли назвать лису и журавля друзьями? ______________________</a:t>
            </a: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Почему?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(Русская народная сказка «Лиса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журавль»)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_______________________________________________________________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50" y="2532581"/>
            <a:ext cx="182562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093" y="2510699"/>
            <a:ext cx="182562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301" y="2543785"/>
            <a:ext cx="182562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947" y="2516490"/>
            <a:ext cx="182562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46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4559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2. Составление таблиц, схем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230311"/>
              </p:ext>
            </p:extLst>
          </p:nvPr>
        </p:nvGraphicFramePr>
        <p:xfrm>
          <a:off x="203976" y="1498331"/>
          <a:ext cx="6101290" cy="3709583"/>
        </p:xfrm>
        <a:graphic>
          <a:graphicData uri="http://schemas.openxmlformats.org/drawingml/2006/table">
            <a:tbl>
              <a:tblPr firstRow="1" firstCol="1" bandRow="1"/>
              <a:tblGrid>
                <a:gridCol w="10243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9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764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137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8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Размер ведра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Откуда набирали воду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Кого от страха увидели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2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Бабушка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2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Внучка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52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Курочка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52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Мышка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534" y="776798"/>
            <a:ext cx="5952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Русская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народная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сказка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«У страха глаза велики» 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376052"/>
              </p:ext>
            </p:extLst>
          </p:nvPr>
        </p:nvGraphicFramePr>
        <p:xfrm>
          <a:off x="6822460" y="450376"/>
          <a:ext cx="4641659" cy="5322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1" name="Документ" r:id="rId4" imgW="7242410" imgH="10002575" progId="Word.Document.12">
                  <p:embed/>
                </p:oleObj>
              </mc:Choice>
              <mc:Fallback>
                <p:oleObj name="Документ" r:id="rId4" imgW="7242410" imgH="100025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22460" y="450376"/>
                        <a:ext cx="4641659" cy="53226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234055" y="6034529"/>
            <a:ext cx="21369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В. Бианки «Сова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5231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Задания на установление последовательности событий, описанных в тексте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1242"/>
            <a:ext cx="4143233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Л.Н.Толстой</a:t>
            </a:r>
            <a:r>
              <a:rPr lang="ru-RU" dirty="0" smtClean="0"/>
              <a:t> «Котёнок»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Собаки</a:t>
            </a:r>
            <a:r>
              <a:rPr lang="ru-RU" dirty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У кошки котята.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Вася спас котёнка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Котёнок испугался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Свой котёнок.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Кошка пропала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916942" y="1821242"/>
            <a:ext cx="577921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В.Осеева</a:t>
            </a:r>
            <a:r>
              <a:rPr lang="ru-RU" dirty="0" smtClean="0"/>
              <a:t> «Волшебное слово»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Встреча на скамейке.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Жалобы Павлика.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________________________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________________________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________________________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________________________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сквере старика уже не было.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82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64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Тема урока: А.Н</a:t>
            </a:r>
            <a:r>
              <a:rPr lang="ru-RU" dirty="0"/>
              <a:t>. Плещеев «Осень наступила».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696" y="1026785"/>
            <a:ext cx="9740103" cy="493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45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3437" y="537527"/>
            <a:ext cx="9917853" cy="546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9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8730" y="877392"/>
            <a:ext cx="842391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Цель пособия: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помочь учителю организовать работу по формированию читательских навыков на уроках литературного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чтения.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Задачи: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- спланировать учебно-методическую деятельность по формированию  навыков беглого, правильного, осознанного, выразительного чтения;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- создать условия для формирования читательской компетентности;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- обеспечить систему контроля за уровнем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</a:rPr>
              <a:t>сформированности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читательских навыков.</a:t>
            </a:r>
          </a:p>
        </p:txBody>
      </p:sp>
      <p:pic>
        <p:nvPicPr>
          <p:cNvPr id="5" name="Рисунок 4" descr="https://4.bp.blogspot.com/-U7tNP7AezX4/WTbfWwQcN4I/AAAAAAAACfM/qdICKmAVqbUA66eL0L6pv671y4S8i7vSQCLcB/s1600/detskie-fony-dlya-oformleniya-knig-62337-large.jp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360" y="3371851"/>
            <a:ext cx="7056120" cy="3321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546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0516" y="358045"/>
            <a:ext cx="9399453" cy="607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7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442" y="487955"/>
            <a:ext cx="8742528" cy="89046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Текст для дополнительного чтения «Осень»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3195" y="1968212"/>
            <a:ext cx="10732229" cy="395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2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3196" y="439415"/>
            <a:ext cx="9836774" cy="641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6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15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 Контроль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91054" y="1690687"/>
            <a:ext cx="4505092" cy="6622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чтения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67720" y="3427055"/>
            <a:ext cx="2036658" cy="624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емп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83395" y="4308011"/>
            <a:ext cx="3282176" cy="624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правильность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09369" y="4308011"/>
            <a:ext cx="3770971" cy="624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выразительность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71624" y="3289476"/>
            <a:ext cx="3282176" cy="624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1619895">
            <a:off x="4673382" y="2349930"/>
            <a:ext cx="194196" cy="202430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0416455">
            <a:off x="6742345" y="2375992"/>
            <a:ext cx="217259" cy="1972181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406653">
            <a:off x="8162692" y="2364574"/>
            <a:ext cx="206155" cy="955761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19895">
            <a:off x="3658391" y="2496233"/>
            <a:ext cx="189650" cy="949565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57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6742066"/>
              </p:ext>
            </p:extLst>
          </p:nvPr>
        </p:nvGraphicFramePr>
        <p:xfrm>
          <a:off x="133820" y="223030"/>
          <a:ext cx="12213749" cy="63450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24339">
                  <a:extLst>
                    <a:ext uri="{9D8B030D-6E8A-4147-A177-3AD203B41FA5}">
                      <a16:colId xmlns:a16="http://schemas.microsoft.com/office/drawing/2014/main" xmlns="" val="2102029609"/>
                    </a:ext>
                  </a:extLst>
                </a:gridCol>
                <a:gridCol w="372918">
                  <a:extLst>
                    <a:ext uri="{9D8B030D-6E8A-4147-A177-3AD203B41FA5}">
                      <a16:colId xmlns:a16="http://schemas.microsoft.com/office/drawing/2014/main" xmlns="" val="2461867865"/>
                    </a:ext>
                  </a:extLst>
                </a:gridCol>
                <a:gridCol w="344405">
                  <a:extLst>
                    <a:ext uri="{9D8B030D-6E8A-4147-A177-3AD203B41FA5}">
                      <a16:colId xmlns:a16="http://schemas.microsoft.com/office/drawing/2014/main" xmlns="" val="3562956332"/>
                    </a:ext>
                  </a:extLst>
                </a:gridCol>
                <a:gridCol w="388675">
                  <a:extLst>
                    <a:ext uri="{9D8B030D-6E8A-4147-A177-3AD203B41FA5}">
                      <a16:colId xmlns:a16="http://schemas.microsoft.com/office/drawing/2014/main" xmlns="" val="800822988"/>
                    </a:ext>
                  </a:extLst>
                </a:gridCol>
                <a:gridCol w="359413">
                  <a:extLst>
                    <a:ext uri="{9D8B030D-6E8A-4147-A177-3AD203B41FA5}">
                      <a16:colId xmlns:a16="http://schemas.microsoft.com/office/drawing/2014/main" xmlns="" val="4043346380"/>
                    </a:ext>
                  </a:extLst>
                </a:gridCol>
                <a:gridCol w="376669">
                  <a:extLst>
                    <a:ext uri="{9D8B030D-6E8A-4147-A177-3AD203B41FA5}">
                      <a16:colId xmlns:a16="http://schemas.microsoft.com/office/drawing/2014/main" xmlns="" val="4283746711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2534677324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2719188773"/>
                    </a:ext>
                  </a:extLst>
                </a:gridCol>
                <a:gridCol w="309889">
                  <a:extLst>
                    <a:ext uri="{9D8B030D-6E8A-4147-A177-3AD203B41FA5}">
                      <a16:colId xmlns:a16="http://schemas.microsoft.com/office/drawing/2014/main" xmlns="" val="4004257664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3997867446"/>
                    </a:ext>
                  </a:extLst>
                </a:gridCol>
                <a:gridCol w="375920">
                  <a:extLst>
                    <a:ext uri="{9D8B030D-6E8A-4147-A177-3AD203B41FA5}">
                      <a16:colId xmlns:a16="http://schemas.microsoft.com/office/drawing/2014/main" xmlns="" val="2762437832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2099405233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3157958469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1710009513"/>
                    </a:ext>
                  </a:extLst>
                </a:gridCol>
                <a:gridCol w="417939">
                  <a:extLst>
                    <a:ext uri="{9D8B030D-6E8A-4147-A177-3AD203B41FA5}">
                      <a16:colId xmlns:a16="http://schemas.microsoft.com/office/drawing/2014/main" xmlns="" val="2754456807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3818459658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748161344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1922098921"/>
                    </a:ext>
                  </a:extLst>
                </a:gridCol>
                <a:gridCol w="369168">
                  <a:extLst>
                    <a:ext uri="{9D8B030D-6E8A-4147-A177-3AD203B41FA5}">
                      <a16:colId xmlns:a16="http://schemas.microsoft.com/office/drawing/2014/main" xmlns="" val="229419023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2720275419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49032037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264542146"/>
                    </a:ext>
                  </a:extLst>
                </a:gridCol>
                <a:gridCol w="367666">
                  <a:extLst>
                    <a:ext uri="{9D8B030D-6E8A-4147-A177-3AD203B41FA5}">
                      <a16:colId xmlns:a16="http://schemas.microsoft.com/office/drawing/2014/main" xmlns="" val="112622734"/>
                    </a:ext>
                  </a:extLst>
                </a:gridCol>
                <a:gridCol w="385675">
                  <a:extLst>
                    <a:ext uri="{9D8B030D-6E8A-4147-A177-3AD203B41FA5}">
                      <a16:colId xmlns:a16="http://schemas.microsoft.com/office/drawing/2014/main" xmlns="" val="3680841351"/>
                    </a:ext>
                  </a:extLst>
                </a:gridCol>
                <a:gridCol w="114576">
                  <a:extLst>
                    <a:ext uri="{9D8B030D-6E8A-4147-A177-3AD203B41FA5}">
                      <a16:colId xmlns:a16="http://schemas.microsoft.com/office/drawing/2014/main" xmlns="" val="3658380076"/>
                    </a:ext>
                  </a:extLst>
                </a:gridCol>
                <a:gridCol w="94505">
                  <a:extLst>
                    <a:ext uri="{9D8B030D-6E8A-4147-A177-3AD203B41FA5}">
                      <a16:colId xmlns:a16="http://schemas.microsoft.com/office/drawing/2014/main" xmlns="" val="3359820567"/>
                    </a:ext>
                  </a:extLst>
                </a:gridCol>
              </a:tblGrid>
              <a:tr h="872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Ф.И. ученика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Барабанов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Васильченко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Врачевский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Григорьев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Гущеня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Деженков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Жикаляк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Жукова А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Жукова Н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Калинкина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Карташова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Кириллов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Лиморова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Маврина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Ненастьев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Переверзева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Потешкина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Румянцев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Саутенков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Скобелева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Техова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Черкасова</a:t>
                      </a: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Шаделко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5463989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Понимание прочитанного.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438839"/>
                  </a:ext>
                </a:extLst>
              </a:tr>
              <a:tr h="291555">
                <a:tc gridSpan="2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Способ чтения.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84138922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по слогам.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1121520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по слогам и целыми словами.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44757444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целыми словами.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9314181"/>
                  </a:ext>
                </a:extLst>
              </a:tr>
              <a:tr h="291555">
                <a:tc gridSpan="2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Правильность чтения.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64747820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 ошибок.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02949454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ошибок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7903972"/>
                  </a:ext>
                </a:extLst>
              </a:tr>
              <a:tr h="291555">
                <a:tc gridSpan="2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Тип ошибок.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02829787"/>
                  </a:ext>
                </a:extLst>
              </a:tr>
              <a:tr h="5831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Пропуск, замена, искажение букв, слогов.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0560173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Постановка ударения.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4490766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Ошибки в окончаниях.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1736709"/>
                  </a:ext>
                </a:extLst>
              </a:tr>
              <a:tr h="291555">
                <a:tc gridSpan="2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Темп чтения.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9911935"/>
                  </a:ext>
                </a:extLst>
              </a:tr>
              <a:tr h="2915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слов.             Вслух.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98264285"/>
                  </a:ext>
                </a:extLst>
              </a:tr>
              <a:tr h="291555">
                <a:tc gridSpan="2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Выразительность чтения.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7797422"/>
                  </a:ext>
                </a:extLst>
              </a:tr>
              <a:tr h="5383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Соблюдение пауз, отделяющих одно предложение от другого.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2785651"/>
                  </a:ext>
                </a:extLst>
              </a:tr>
              <a:tr h="2691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Соблюдение пауз внутри предложения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691" marR="64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1513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42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444" y="153252"/>
            <a:ext cx="10515600" cy="49351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лист учёта техники чтения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2826"/>
              </p:ext>
            </p:extLst>
          </p:nvPr>
        </p:nvGraphicFramePr>
        <p:xfrm>
          <a:off x="2653992" y="646771"/>
          <a:ext cx="6058092" cy="652304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446712">
                  <a:extLst>
                    <a:ext uri="{9D8B030D-6E8A-4147-A177-3AD203B41FA5}">
                      <a16:colId xmlns:a16="http://schemas.microsoft.com/office/drawing/2014/main" xmlns="" val="2235383793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1493259878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3316250004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2780480406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4254952349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588638446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2717219881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566587177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3811520938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3857483237"/>
                    </a:ext>
                  </a:extLst>
                </a:gridCol>
                <a:gridCol w="361138">
                  <a:extLst>
                    <a:ext uri="{9D8B030D-6E8A-4147-A177-3AD203B41FA5}">
                      <a16:colId xmlns:a16="http://schemas.microsoft.com/office/drawing/2014/main" xmlns="" val="1236153255"/>
                    </a:ext>
                  </a:extLst>
                </a:gridCol>
              </a:tblGrid>
              <a:tr h="216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Дата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17414945"/>
                  </a:ext>
                </a:extLst>
              </a:tr>
              <a:tr h="4339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Понимание прочитанного.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5108328"/>
                  </a:ext>
                </a:extLst>
              </a:tr>
              <a:tr h="216951">
                <a:tc gridSpan="1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Способ чтения.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2762675"/>
                  </a:ext>
                </a:extLst>
              </a:tr>
              <a:tr h="216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по слогам.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7369823"/>
                  </a:ext>
                </a:extLst>
              </a:tr>
              <a:tr h="433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по слогам и целыми словами.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71751893"/>
                  </a:ext>
                </a:extLst>
              </a:tr>
              <a:tr h="216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целыми словами.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2864813"/>
                  </a:ext>
                </a:extLst>
              </a:tr>
              <a:tr h="216951">
                <a:tc gridSpan="11"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Правильность чтения.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4341356"/>
                  </a:ext>
                </a:extLst>
              </a:tr>
              <a:tr h="216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 ошибок.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0149417"/>
                  </a:ext>
                </a:extLst>
              </a:tr>
              <a:tr h="216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2-3 ошибки.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2182424"/>
                  </a:ext>
                </a:extLst>
              </a:tr>
              <a:tr h="433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Пропуск, замена, искажение букв, слогов.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7563329"/>
                  </a:ext>
                </a:extLst>
              </a:tr>
              <a:tr h="216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Постановка ударения.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80959553"/>
                  </a:ext>
                </a:extLst>
              </a:tr>
              <a:tr h="216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Ошибки в окончаниях.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7658803"/>
                  </a:ext>
                </a:extLst>
              </a:tr>
              <a:tr h="216951">
                <a:tc gridSpan="11"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Темп чтения.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5766134"/>
                  </a:ext>
                </a:extLst>
              </a:tr>
              <a:tr h="216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слов.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3316266"/>
                  </a:ext>
                </a:extLst>
              </a:tr>
              <a:tr h="216951">
                <a:tc gridSpan="11"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Выразительность чтения.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5020471"/>
                  </a:ext>
                </a:extLst>
              </a:tr>
              <a:tr h="433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Соблюдение пауз, отделяющих одно предложение от другого.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6459658"/>
                  </a:ext>
                </a:extLst>
              </a:tr>
              <a:tr h="6508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Соблюдение пауз, диктуемых знаками препинания внутри предложения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67" marR="54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18252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36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89693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smtClean="0">
                <a:solidFill>
                  <a:prstClr val="black"/>
                </a:solidFill>
              </a:rPr>
              <a:t>Диагностические </a:t>
            </a:r>
            <a:r>
              <a:rPr lang="ru-RU" sz="4000" dirty="0">
                <a:solidFill>
                  <a:prstClr val="black"/>
                </a:solidFill>
              </a:rPr>
              <a:t>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       Цель </a:t>
            </a:r>
            <a:r>
              <a:rPr lang="ru-RU" b="1" dirty="0"/>
              <a:t>диагностической работы</a:t>
            </a:r>
            <a:r>
              <a:rPr lang="ru-RU" dirty="0"/>
              <a:t> 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определение уровня осознанности чтения у учащихся  в процессе самостоятельного чтения текста и ответов на вопросы по содержанию текста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62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575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Диагностические </a:t>
            </a:r>
            <a:r>
              <a:rPr lang="ru-RU" dirty="0" smtClean="0">
                <a:solidFill>
                  <a:prstClr val="black"/>
                </a:solidFill>
              </a:rPr>
              <a:t>работы. Задания.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3030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1 </a:t>
            </a:r>
            <a:r>
              <a:rPr lang="ru-RU" dirty="0" smtClean="0"/>
              <a:t>    группа </a:t>
            </a:r>
            <a:r>
              <a:rPr lang="ru-RU" dirty="0"/>
              <a:t>заданий направлена на проверку </a:t>
            </a:r>
            <a:r>
              <a:rPr lang="ru-RU" b="1" dirty="0"/>
              <a:t>общего понимания содержания</a:t>
            </a:r>
            <a:r>
              <a:rPr lang="ru-RU" dirty="0"/>
              <a:t> прочитанного текста, </a:t>
            </a:r>
            <a:r>
              <a:rPr lang="ru-RU" dirty="0" smtClean="0"/>
              <a:t> </a:t>
            </a:r>
            <a:r>
              <a:rPr lang="ru-RU" dirty="0"/>
              <a:t>умения находить информацию, заданную </a:t>
            </a:r>
            <a:r>
              <a:rPr lang="ru-RU" b="1" dirty="0"/>
              <a:t>в явном виде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2  группа </a:t>
            </a:r>
            <a:r>
              <a:rPr lang="ru-RU" dirty="0"/>
              <a:t>заданий направлена на проверку умения извлечь из текста информацию, данную в </a:t>
            </a:r>
            <a:r>
              <a:rPr lang="ru-RU" b="1" dirty="0"/>
              <a:t>неявном виде</a:t>
            </a:r>
            <a:r>
              <a:rPr lang="ru-RU" dirty="0"/>
              <a:t>, сформулировать на основе прочитанного </a:t>
            </a:r>
            <a:r>
              <a:rPr lang="ru-RU" b="1" dirty="0"/>
              <a:t>несложные выводы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3  группа </a:t>
            </a:r>
            <a:r>
              <a:rPr lang="ru-RU" dirty="0"/>
              <a:t>заданий направлена на проверку понимания </a:t>
            </a:r>
            <a:r>
              <a:rPr lang="ru-RU" b="1" dirty="0"/>
              <a:t>последовательности</a:t>
            </a:r>
            <a:r>
              <a:rPr lang="ru-RU" dirty="0"/>
              <a:t> смысловых частей текста.</a:t>
            </a:r>
          </a:p>
          <a:p>
            <a:pPr marL="0" indent="0">
              <a:buNone/>
            </a:pPr>
            <a:r>
              <a:rPr lang="ru-RU" dirty="0" smtClean="0"/>
              <a:t>4  группа </a:t>
            </a:r>
            <a:r>
              <a:rPr lang="ru-RU" dirty="0"/>
              <a:t>заданий направлена на проверку умения понять общий </a:t>
            </a:r>
            <a:r>
              <a:rPr lang="ru-RU" b="1" dirty="0"/>
              <a:t>смысл</a:t>
            </a:r>
            <a:r>
              <a:rPr lang="ru-RU" dirty="0"/>
              <a:t> текста, приблизиться к пониманию </a:t>
            </a:r>
            <a:r>
              <a:rPr lang="ru-RU" b="1" dirty="0"/>
              <a:t>авторского замысла</a:t>
            </a:r>
            <a:r>
              <a:rPr lang="ru-RU" dirty="0"/>
              <a:t>, определить на основе проведенного смыслового анализа чувства главных героев.   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63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846092"/>
              </p:ext>
            </p:extLst>
          </p:nvPr>
        </p:nvGraphicFramePr>
        <p:xfrm>
          <a:off x="86827" y="97805"/>
          <a:ext cx="11856130" cy="6419949"/>
        </p:xfrm>
        <a:graphic>
          <a:graphicData uri="http://schemas.openxmlformats.org/drawingml/2006/table">
            <a:tbl>
              <a:tblPr firstRow="1" firstCol="1" bandRow="1"/>
              <a:tblGrid>
                <a:gridCol w="2020753">
                  <a:extLst>
                    <a:ext uri="{9D8B030D-6E8A-4147-A177-3AD203B41FA5}">
                      <a16:colId xmlns:a16="http://schemas.microsoft.com/office/drawing/2014/main" xmlns="" val="244359523"/>
                    </a:ext>
                  </a:extLst>
                </a:gridCol>
                <a:gridCol w="613318">
                  <a:extLst>
                    <a:ext uri="{9D8B030D-6E8A-4147-A177-3AD203B41FA5}">
                      <a16:colId xmlns:a16="http://schemas.microsoft.com/office/drawing/2014/main" xmlns="" val="947076908"/>
                    </a:ext>
                  </a:extLst>
                </a:gridCol>
                <a:gridCol w="802887">
                  <a:extLst>
                    <a:ext uri="{9D8B030D-6E8A-4147-A177-3AD203B41FA5}">
                      <a16:colId xmlns:a16="http://schemas.microsoft.com/office/drawing/2014/main" xmlns="" val="1476454959"/>
                    </a:ext>
                  </a:extLst>
                </a:gridCol>
                <a:gridCol w="702527">
                  <a:extLst>
                    <a:ext uri="{9D8B030D-6E8A-4147-A177-3AD203B41FA5}">
                      <a16:colId xmlns:a16="http://schemas.microsoft.com/office/drawing/2014/main" xmlns="" val="127009320"/>
                    </a:ext>
                  </a:extLst>
                </a:gridCol>
                <a:gridCol w="847493">
                  <a:extLst>
                    <a:ext uri="{9D8B030D-6E8A-4147-A177-3AD203B41FA5}">
                      <a16:colId xmlns:a16="http://schemas.microsoft.com/office/drawing/2014/main" xmlns="" val="150551946"/>
                    </a:ext>
                  </a:extLst>
                </a:gridCol>
                <a:gridCol w="858644">
                  <a:extLst>
                    <a:ext uri="{9D8B030D-6E8A-4147-A177-3AD203B41FA5}">
                      <a16:colId xmlns:a16="http://schemas.microsoft.com/office/drawing/2014/main" xmlns="" val="678822203"/>
                    </a:ext>
                  </a:extLst>
                </a:gridCol>
                <a:gridCol w="936702">
                  <a:extLst>
                    <a:ext uri="{9D8B030D-6E8A-4147-A177-3AD203B41FA5}">
                      <a16:colId xmlns:a16="http://schemas.microsoft.com/office/drawing/2014/main" xmlns="" val="2326885893"/>
                    </a:ext>
                  </a:extLst>
                </a:gridCol>
                <a:gridCol w="847493">
                  <a:extLst>
                    <a:ext uri="{9D8B030D-6E8A-4147-A177-3AD203B41FA5}">
                      <a16:colId xmlns:a16="http://schemas.microsoft.com/office/drawing/2014/main" xmlns="" val="3692935462"/>
                    </a:ext>
                  </a:extLst>
                </a:gridCol>
                <a:gridCol w="825190">
                  <a:extLst>
                    <a:ext uri="{9D8B030D-6E8A-4147-A177-3AD203B41FA5}">
                      <a16:colId xmlns:a16="http://schemas.microsoft.com/office/drawing/2014/main" xmlns="" val="572244752"/>
                    </a:ext>
                  </a:extLst>
                </a:gridCol>
                <a:gridCol w="869795">
                  <a:extLst>
                    <a:ext uri="{9D8B030D-6E8A-4147-A177-3AD203B41FA5}">
                      <a16:colId xmlns:a16="http://schemas.microsoft.com/office/drawing/2014/main" xmlns="" val="3491328604"/>
                    </a:ext>
                  </a:extLst>
                </a:gridCol>
                <a:gridCol w="892098">
                  <a:extLst>
                    <a:ext uri="{9D8B030D-6E8A-4147-A177-3AD203B41FA5}">
                      <a16:colId xmlns:a16="http://schemas.microsoft.com/office/drawing/2014/main" xmlns="" val="1214603058"/>
                    </a:ext>
                  </a:extLst>
                </a:gridCol>
                <a:gridCol w="858644">
                  <a:extLst>
                    <a:ext uri="{9D8B030D-6E8A-4147-A177-3AD203B41FA5}">
                      <a16:colId xmlns:a16="http://schemas.microsoft.com/office/drawing/2014/main" xmlns="" val="322381157"/>
                    </a:ext>
                  </a:extLst>
                </a:gridCol>
                <a:gridCol w="780586">
                  <a:extLst>
                    <a:ext uri="{9D8B030D-6E8A-4147-A177-3AD203B41FA5}">
                      <a16:colId xmlns:a16="http://schemas.microsoft.com/office/drawing/2014/main" xmlns="" val="2249486828"/>
                    </a:ext>
                  </a:extLst>
                </a:gridCol>
              </a:tblGrid>
              <a:tr h="2446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0635814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Барабанов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07933111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Васильченко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8373979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Врачевский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98951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Григорьев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5072840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Гущеня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8690389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Деженков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38780366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Жикаляк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475166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Жукова А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87310401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Жукова Н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56956767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Калинкина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38047698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Карташова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1805387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Кириллов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848015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Лиморова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88943071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Маврина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4812486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Ненастьев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0463253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Переверзева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44590923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Потешкина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4595405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Румянцев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3108005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Саутенков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4365469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Скобелева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5042145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Техова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2928518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Черкасова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4157411"/>
                  </a:ext>
                </a:extLst>
              </a:tr>
              <a:tr h="244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Шаделко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27457900"/>
                  </a:ext>
                </a:extLst>
              </a:tr>
              <a:tr h="1243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Сумма</a:t>
                      </a:r>
                      <a:r>
                        <a:rPr lang="ru-RU" sz="14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52826142"/>
                  </a:ext>
                </a:extLst>
              </a:tr>
              <a:tr h="1200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балл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4811090"/>
                  </a:ext>
                </a:extLst>
              </a:tr>
              <a:tr h="230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Коэффиц</a:t>
                      </a: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обученности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19" marR="46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0118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92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78945"/>
              </p:ext>
            </p:extLst>
          </p:nvPr>
        </p:nvGraphicFramePr>
        <p:xfrm>
          <a:off x="323385" y="193405"/>
          <a:ext cx="11608421" cy="2299399"/>
        </p:xfrm>
        <a:graphic>
          <a:graphicData uri="http://schemas.openxmlformats.org/drawingml/2006/table">
            <a:tbl>
              <a:tblPr firstRow="1" firstCol="1" bandRow="1"/>
              <a:tblGrid>
                <a:gridCol w="2163337">
                  <a:extLst>
                    <a:ext uri="{9D8B030D-6E8A-4147-A177-3AD203B41FA5}">
                      <a16:colId xmlns:a16="http://schemas.microsoft.com/office/drawing/2014/main" xmlns="" val="2301439457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xmlns="" val="1434403877"/>
                    </a:ext>
                  </a:extLst>
                </a:gridCol>
                <a:gridCol w="691375">
                  <a:extLst>
                    <a:ext uri="{9D8B030D-6E8A-4147-A177-3AD203B41FA5}">
                      <a16:colId xmlns:a16="http://schemas.microsoft.com/office/drawing/2014/main" xmlns="" val="1047997316"/>
                    </a:ext>
                  </a:extLst>
                </a:gridCol>
                <a:gridCol w="691376">
                  <a:extLst>
                    <a:ext uri="{9D8B030D-6E8A-4147-A177-3AD203B41FA5}">
                      <a16:colId xmlns:a16="http://schemas.microsoft.com/office/drawing/2014/main" xmlns="" val="3527430826"/>
                    </a:ext>
                  </a:extLst>
                </a:gridCol>
                <a:gridCol w="724829">
                  <a:extLst>
                    <a:ext uri="{9D8B030D-6E8A-4147-A177-3AD203B41FA5}">
                      <a16:colId xmlns:a16="http://schemas.microsoft.com/office/drawing/2014/main" xmlns="" val="1298382261"/>
                    </a:ext>
                  </a:extLst>
                </a:gridCol>
                <a:gridCol w="724829">
                  <a:extLst>
                    <a:ext uri="{9D8B030D-6E8A-4147-A177-3AD203B41FA5}">
                      <a16:colId xmlns:a16="http://schemas.microsoft.com/office/drawing/2014/main" xmlns="" val="3722538194"/>
                    </a:ext>
                  </a:extLst>
                </a:gridCol>
                <a:gridCol w="735981">
                  <a:extLst>
                    <a:ext uri="{9D8B030D-6E8A-4147-A177-3AD203B41FA5}">
                      <a16:colId xmlns:a16="http://schemas.microsoft.com/office/drawing/2014/main" xmlns="" val="1564768979"/>
                    </a:ext>
                  </a:extLst>
                </a:gridCol>
                <a:gridCol w="691375">
                  <a:extLst>
                    <a:ext uri="{9D8B030D-6E8A-4147-A177-3AD203B41FA5}">
                      <a16:colId xmlns:a16="http://schemas.microsoft.com/office/drawing/2014/main" xmlns="" val="989420635"/>
                    </a:ext>
                  </a:extLst>
                </a:gridCol>
                <a:gridCol w="702527">
                  <a:extLst>
                    <a:ext uri="{9D8B030D-6E8A-4147-A177-3AD203B41FA5}">
                      <a16:colId xmlns:a16="http://schemas.microsoft.com/office/drawing/2014/main" xmlns="" val="303167823"/>
                    </a:ext>
                  </a:extLst>
                </a:gridCol>
                <a:gridCol w="680225">
                  <a:extLst>
                    <a:ext uri="{9D8B030D-6E8A-4147-A177-3AD203B41FA5}">
                      <a16:colId xmlns:a16="http://schemas.microsoft.com/office/drawing/2014/main" xmlns="" val="846494465"/>
                    </a:ext>
                  </a:extLst>
                </a:gridCol>
                <a:gridCol w="624468">
                  <a:extLst>
                    <a:ext uri="{9D8B030D-6E8A-4147-A177-3AD203B41FA5}">
                      <a16:colId xmlns:a16="http://schemas.microsoft.com/office/drawing/2014/main" xmlns="" val="2840030137"/>
                    </a:ext>
                  </a:extLst>
                </a:gridCol>
                <a:gridCol w="657922">
                  <a:extLst>
                    <a:ext uri="{9D8B030D-6E8A-4147-A177-3AD203B41FA5}">
                      <a16:colId xmlns:a16="http://schemas.microsoft.com/office/drawing/2014/main" xmlns="" val="3983640015"/>
                    </a:ext>
                  </a:extLst>
                </a:gridCol>
                <a:gridCol w="546410">
                  <a:extLst>
                    <a:ext uri="{9D8B030D-6E8A-4147-A177-3AD203B41FA5}">
                      <a16:colId xmlns:a16="http://schemas.microsoft.com/office/drawing/2014/main" xmlns="" val="1704850338"/>
                    </a:ext>
                  </a:extLst>
                </a:gridCol>
                <a:gridCol w="602165">
                  <a:extLst>
                    <a:ext uri="{9D8B030D-6E8A-4147-A177-3AD203B41FA5}">
                      <a16:colId xmlns:a16="http://schemas.microsoft.com/office/drawing/2014/main" xmlns="" val="403404570"/>
                    </a:ext>
                  </a:extLst>
                </a:gridCol>
                <a:gridCol w="657924">
                  <a:extLst>
                    <a:ext uri="{9D8B030D-6E8A-4147-A177-3AD203B41FA5}">
                      <a16:colId xmlns:a16="http://schemas.microsoft.com/office/drawing/2014/main" xmlns="" val="1241983574"/>
                    </a:ext>
                  </a:extLst>
                </a:gridCol>
              </a:tblGrid>
              <a:tr h="5249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Дата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02490411"/>
                  </a:ext>
                </a:extLst>
              </a:tr>
              <a:tr h="34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заданий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8185375"/>
                  </a:ext>
                </a:extLst>
              </a:tr>
              <a:tr h="3473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заданий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46176393"/>
                  </a:ext>
                </a:extLst>
              </a:tr>
              <a:tr h="32963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заданий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8656993"/>
                  </a:ext>
                </a:extLst>
              </a:tr>
              <a:tr h="3473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заданий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71380424"/>
                  </a:ext>
                </a:extLst>
              </a:tr>
            </a:tbl>
          </a:graphicData>
        </a:graphic>
      </p:graphicFrame>
      <p:sp>
        <p:nvSpPr>
          <p:cNvPr id="5" name="Объект 2"/>
          <p:cNvSpPr txBox="1">
            <a:spLocks/>
          </p:cNvSpPr>
          <p:nvPr/>
        </p:nvSpPr>
        <p:spPr>
          <a:xfrm>
            <a:off x="503663" y="266196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/>
              <a:t>1     группа заданий направлена на проверку </a:t>
            </a:r>
            <a:r>
              <a:rPr lang="ru-RU" sz="2000" b="1" dirty="0" smtClean="0"/>
              <a:t>общего понимания содержания</a:t>
            </a:r>
            <a:r>
              <a:rPr lang="ru-RU" sz="2000" dirty="0" smtClean="0"/>
              <a:t> прочитанного текста,  умения находить информацию, заданную </a:t>
            </a:r>
            <a:r>
              <a:rPr lang="ru-RU" sz="2000" b="1" dirty="0" smtClean="0"/>
              <a:t>в явном виде</a:t>
            </a:r>
            <a:r>
              <a:rPr lang="ru-RU" sz="2000" dirty="0" smtClean="0"/>
              <a:t>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/>
              <a:t>2  группа заданий направлена на проверку умения извлечь из текста информацию, данную в </a:t>
            </a:r>
            <a:r>
              <a:rPr lang="ru-RU" sz="2000" b="1" dirty="0" smtClean="0"/>
              <a:t>неявном виде</a:t>
            </a:r>
            <a:r>
              <a:rPr lang="ru-RU" sz="2000" dirty="0" smtClean="0"/>
              <a:t>, сформулировать на основе прочитанного </a:t>
            </a:r>
            <a:r>
              <a:rPr lang="ru-RU" sz="2000" b="1" dirty="0" smtClean="0"/>
              <a:t>несложные выводы</a:t>
            </a:r>
            <a:r>
              <a:rPr lang="ru-RU" sz="2000" dirty="0" smtClean="0"/>
              <a:t>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/>
              <a:t>3  группа заданий направлена на проверку понимания </a:t>
            </a:r>
            <a:r>
              <a:rPr lang="ru-RU" sz="2000" b="1" dirty="0" smtClean="0"/>
              <a:t>последовательности</a:t>
            </a:r>
            <a:r>
              <a:rPr lang="ru-RU" sz="2000" dirty="0" smtClean="0"/>
              <a:t> смысловых частей текста.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/>
              <a:t>4  группа заданий направлена на проверку умения понять общий </a:t>
            </a:r>
            <a:r>
              <a:rPr lang="ru-RU" sz="2000" b="1" dirty="0" smtClean="0"/>
              <a:t>смысл</a:t>
            </a:r>
            <a:r>
              <a:rPr lang="ru-RU" sz="2000" dirty="0" smtClean="0"/>
              <a:t> текста, приблизиться к пониманию </a:t>
            </a:r>
            <a:r>
              <a:rPr lang="ru-RU" sz="2000" b="1" dirty="0" smtClean="0"/>
              <a:t>авторского замысла</a:t>
            </a:r>
            <a:r>
              <a:rPr lang="ru-RU" sz="2000" dirty="0" smtClean="0"/>
              <a:t>, определить на основе проведенного смыслового анализа чувства главных героев.  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20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3419" y="633861"/>
            <a:ext cx="9144000" cy="4578219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Сформированный навык чтения включает в себя два основных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компонента: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а)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 чтения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(правильное и быстрое восприятие и озвучивание слов, основанное на связи между их зрительными образами, с одной стороны, и акустическими 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речедвигательными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 с другой),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текста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(извлечение его смысла, содержания).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pic>
        <p:nvPicPr>
          <p:cNvPr id="4" name="Рисунок 3" descr="https://4.bp.blogspot.com/-U7tNP7AezX4/WTbfWwQcN4I/AAAAAAAACfM/qdICKmAVqbUA66eL0L6pv671y4S8i7vSQCLcB/s1600/detskie-fony-dlya-oformleniya-knig-62337-large.jp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390" y="3268981"/>
            <a:ext cx="7056120" cy="3321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437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6578" y="364814"/>
            <a:ext cx="10515600" cy="557878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/>
              <a:t>1</a:t>
            </a:r>
            <a:r>
              <a:rPr lang="ru-RU" b="1" dirty="0" smtClean="0"/>
              <a:t>. Чтение слоговых таблиц</a:t>
            </a:r>
          </a:p>
          <a:p>
            <a:pPr marL="0" indent="0">
              <a:buNone/>
            </a:pPr>
            <a:r>
              <a:rPr lang="ru-RU" sz="2200" dirty="0" smtClean="0"/>
              <a:t>ПУСТ     ПРУСТ      КЛИК       ВСКРИК     КЛЕВ       СКРЕБ      СКРИП       ПРЯТ         ПРИШЛ </a:t>
            </a:r>
          </a:p>
          <a:p>
            <a:pPr marL="0" indent="0">
              <a:buNone/>
            </a:pPr>
            <a:r>
              <a:rPr lang="ru-RU" sz="2200" dirty="0" smtClean="0"/>
              <a:t>РАЗД     ДРОЗД     ВДОВ       ВОЛД         ДУПЛ      ДУМН      ВЗДУМ      ВЗМОЛ     СМОЛК</a:t>
            </a:r>
          </a:p>
          <a:p>
            <a:pPr marL="0" indent="0">
              <a:buNone/>
            </a:pPr>
            <a:r>
              <a:rPr lang="ru-RU" sz="2200" dirty="0" smtClean="0"/>
              <a:t>БРАЛ    ТРАЛ         СВАЛ       СЛАВ          СЛАБ       СПЛАВ     СПРАВ       СПАЛ         СБАВЛ </a:t>
            </a:r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b="1" dirty="0"/>
              <a:t>2</a:t>
            </a:r>
            <a:r>
              <a:rPr lang="ru-RU" b="1" dirty="0" smtClean="0"/>
              <a:t>. Чтение скороговорок</a:t>
            </a:r>
          </a:p>
          <a:p>
            <a:pPr marL="0" indent="0">
              <a:buNone/>
            </a:pPr>
            <a:r>
              <a:rPr lang="ru-RU" dirty="0" smtClean="0"/>
              <a:t>                           Жили-были раки, раки-забияки.</a:t>
            </a:r>
          </a:p>
          <a:p>
            <a:pPr marL="0" indent="0">
              <a:buNone/>
            </a:pPr>
            <a:r>
              <a:rPr lang="ru-RU" dirty="0" smtClean="0"/>
              <a:t>                           Забияки – раки  затевали драки.       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618" y="3370997"/>
            <a:ext cx="3620699" cy="257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137" y="365125"/>
            <a:ext cx="10971663" cy="52697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4. Задания группы «Восстанови» (слово)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89283"/>
            <a:ext cx="10216487" cy="567914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Анаграммы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СЕШТЕЛ  _________________            ПШЁТО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 	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                       ДЦЕ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КАС                      ОНКА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БЛЮ                    ЕЛКА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СКОВ                   ЙНИК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ЧА                        ЛЁНКА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МАС                     ОРОДА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СОЛ                     ТРЮЛЯ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Обобщающее понятие </a:t>
            </a:r>
            <a:r>
              <a:rPr lang="ru-RU" sz="1800" dirty="0" smtClean="0"/>
              <a:t>- _____________________</a:t>
            </a:r>
          </a:p>
          <a:p>
            <a:pPr marL="0" indent="0">
              <a:buNone/>
            </a:pPr>
            <a:r>
              <a:rPr lang="ru-RU" dirty="0"/>
              <a:t>В)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197" y="4507361"/>
            <a:ext cx="8762592" cy="2057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0788" y="163560"/>
            <a:ext cx="2324547" cy="165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21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2406" y="324576"/>
            <a:ext cx="8543499" cy="683090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 smtClean="0"/>
              <a:t>4. Задания группы «Восстанови» (пословицу)</a:t>
            </a:r>
            <a:endParaRPr lang="ru-RU" sz="3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568" y="1269765"/>
            <a:ext cx="10026387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Б)  </a:t>
            </a:r>
            <a:endParaRPr lang="ru-RU" dirty="0"/>
          </a:p>
        </p:txBody>
      </p:sp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1618902" y="1925989"/>
            <a:ext cx="1057275" cy="504825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лад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6930683" y="2020414"/>
            <a:ext cx="1271801" cy="492124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семье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3463713" y="1293907"/>
            <a:ext cx="800100" cy="447675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8466292" y="1182722"/>
            <a:ext cx="962025" cy="504825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коли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6"/>
          <p:cNvSpPr>
            <a:spLocks noChangeArrowheads="1"/>
          </p:cNvSpPr>
          <p:nvPr/>
        </p:nvSpPr>
        <p:spPr bwMode="auto">
          <a:xfrm>
            <a:off x="5744155" y="1218008"/>
            <a:ext cx="933450" cy="504825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клад,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758983" y="2233353"/>
            <a:ext cx="1362075" cy="523875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надобен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9732197" y="2076530"/>
            <a:ext cx="800100" cy="41910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081668" y="62446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975569" y="126976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Прямоугольник 1"/>
          <p:cNvSpPr>
            <a:spLocks noChangeArrowheads="1"/>
          </p:cNvSpPr>
          <p:nvPr/>
        </p:nvSpPr>
        <p:spPr bwMode="auto">
          <a:xfrm>
            <a:off x="1086271" y="4620887"/>
            <a:ext cx="1228725" cy="51435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век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Прямоугольник 2"/>
          <p:cNvSpPr>
            <a:spLocks noChangeArrowheads="1"/>
          </p:cNvSpPr>
          <p:nvPr/>
        </p:nvSpPr>
        <p:spPr bwMode="auto">
          <a:xfrm>
            <a:off x="6431225" y="3305805"/>
            <a:ext cx="1228725" cy="51435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Прямоугольник 3"/>
          <p:cNvSpPr>
            <a:spLocks noChangeArrowheads="1"/>
          </p:cNvSpPr>
          <p:nvPr/>
        </p:nvSpPr>
        <p:spPr bwMode="auto">
          <a:xfrm>
            <a:off x="4374303" y="3363349"/>
            <a:ext cx="1228725" cy="51435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 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Прямоугольник 4"/>
          <p:cNvSpPr>
            <a:spLocks noChangeArrowheads="1"/>
          </p:cNvSpPr>
          <p:nvPr/>
        </p:nvSpPr>
        <p:spPr bwMode="auto">
          <a:xfrm>
            <a:off x="2635038" y="3906696"/>
            <a:ext cx="1228725" cy="51435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ётся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Прямоугольник 5"/>
          <p:cNvSpPr>
            <a:spLocks noChangeArrowheads="1"/>
          </p:cNvSpPr>
          <p:nvPr/>
        </p:nvSpPr>
        <p:spPr bwMode="auto">
          <a:xfrm>
            <a:off x="3362641" y="4705231"/>
            <a:ext cx="1228725" cy="51435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кий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Прямоугольник 6"/>
          <p:cNvSpPr>
            <a:spLocks noChangeArrowheads="1"/>
          </p:cNvSpPr>
          <p:nvPr/>
        </p:nvSpPr>
        <p:spPr bwMode="auto">
          <a:xfrm>
            <a:off x="8631763" y="3263187"/>
            <a:ext cx="1228725" cy="51435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Вся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Прямоугольник 7"/>
          <p:cNvSpPr>
            <a:spLocks noChangeArrowheads="1"/>
          </p:cNvSpPr>
          <p:nvPr/>
        </p:nvSpPr>
        <p:spPr bwMode="auto">
          <a:xfrm>
            <a:off x="6930683" y="5224902"/>
            <a:ext cx="1228725" cy="51435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Прямоугольник 8"/>
          <p:cNvSpPr>
            <a:spLocks noChangeArrowheads="1"/>
          </p:cNvSpPr>
          <p:nvPr/>
        </p:nvSpPr>
        <p:spPr bwMode="auto">
          <a:xfrm>
            <a:off x="5344477" y="4282910"/>
            <a:ext cx="1228725" cy="514350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43"/>
          <p:cNvSpPr>
            <a:spLocks noChangeArrowheads="1"/>
          </p:cNvSpPr>
          <p:nvPr/>
        </p:nvSpPr>
        <p:spPr bwMode="auto">
          <a:xfrm>
            <a:off x="-137160" y="-16454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" name="Rectangle 52"/>
          <p:cNvSpPr>
            <a:spLocks noChangeArrowheads="1"/>
          </p:cNvSpPr>
          <p:nvPr/>
        </p:nvSpPr>
        <p:spPr bwMode="auto">
          <a:xfrm>
            <a:off x="-137160" y="2926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691" y="4227326"/>
            <a:ext cx="3259343" cy="231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6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4. Задания группы «Восстанови» (текст)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843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Утёнок Кря пришёл на _____________,                      примотал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Покрепче выбрал гибкий ________________,            ждёт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К нему верёвку ________________,                             прут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Червей полбанки _________________,                        начнёт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Закинул удочку и _____________,                                пруд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Когда сазан клевать ___________________.                накопал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7746" y="4541319"/>
            <a:ext cx="3261643" cy="231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9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359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5. Задания группы «Неудобное чтение»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 rot="10800000">
            <a:off x="693420" y="1071996"/>
            <a:ext cx="10515600" cy="16092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Чародейка - Зима вступила в свои права. Щедро сыплет она из косматого рукава белый пух. Это снег. Он постепенно покрывает всю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землю.</a:t>
            </a:r>
            <a:r>
              <a:rPr lang="ru-RU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7014" y="1190703"/>
            <a:ext cx="621030" cy="537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693420" y="2451032"/>
            <a:ext cx="5295922" cy="590550"/>
          </a:xfrm>
          <a:prstGeom prst="rect">
            <a:avLst/>
          </a:prstGeom>
          <a:ln w="12700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 </a:t>
            </a:r>
            <a:r>
              <a:rPr lang="ru-RU" sz="2400" dirty="0" smtClean="0"/>
              <a:t>ИКНАИБЧИВОНИТНЕЛАВЙИЛАТИВ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8004" y="3960946"/>
            <a:ext cx="6306430" cy="342948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62853" y="4163402"/>
            <a:ext cx="621030" cy="537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554479" y="4441287"/>
            <a:ext cx="7549955" cy="537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800" b="1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838450" y="5036282"/>
            <a:ext cx="6515100" cy="537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36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671" y="4524429"/>
            <a:ext cx="7057879" cy="82012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91940" y="3213767"/>
            <a:ext cx="5765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3.  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F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У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JL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ЗЫ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YU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Z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Т 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87014" y="5770555"/>
            <a:ext cx="99731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5.  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Храб_ый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впер_д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р_ётся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 а  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тр_с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  к  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зе_ле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ж_ётся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6329" y="5036282"/>
            <a:ext cx="1979411" cy="140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5. Задания группы «Неудобное чтение»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1971702"/>
              </p:ext>
            </p:extLst>
          </p:nvPr>
        </p:nvGraphicFramePr>
        <p:xfrm>
          <a:off x="348615" y="1190196"/>
          <a:ext cx="5747385" cy="3637280"/>
        </p:xfrm>
        <a:graphic>
          <a:graphicData uri="http://schemas.openxmlformats.org/drawingml/2006/table">
            <a:tbl>
              <a:tblPr firstRow="1" firstCol="1" bandRow="1"/>
              <a:tblGrid>
                <a:gridCol w="527685">
                  <a:extLst>
                    <a:ext uri="{9D8B030D-6E8A-4147-A177-3AD203B41FA5}">
                      <a16:colId xmlns:a16="http://schemas.microsoft.com/office/drawing/2014/main" xmlns="" val="585368452"/>
                    </a:ext>
                  </a:extLst>
                </a:gridCol>
                <a:gridCol w="509905">
                  <a:extLst>
                    <a:ext uri="{9D8B030D-6E8A-4147-A177-3AD203B41FA5}">
                      <a16:colId xmlns:a16="http://schemas.microsoft.com/office/drawing/2014/main" xmlns="" val="2141915715"/>
                    </a:ext>
                  </a:extLst>
                </a:gridCol>
                <a:gridCol w="537845">
                  <a:extLst>
                    <a:ext uri="{9D8B030D-6E8A-4147-A177-3AD203B41FA5}">
                      <a16:colId xmlns:a16="http://schemas.microsoft.com/office/drawing/2014/main" xmlns="" val="4017117478"/>
                    </a:ext>
                  </a:extLst>
                </a:gridCol>
                <a:gridCol w="509905">
                  <a:extLst>
                    <a:ext uri="{9D8B030D-6E8A-4147-A177-3AD203B41FA5}">
                      <a16:colId xmlns:a16="http://schemas.microsoft.com/office/drawing/2014/main" xmlns="" val="1256936375"/>
                    </a:ext>
                  </a:extLst>
                </a:gridCol>
                <a:gridCol w="527685">
                  <a:extLst>
                    <a:ext uri="{9D8B030D-6E8A-4147-A177-3AD203B41FA5}">
                      <a16:colId xmlns:a16="http://schemas.microsoft.com/office/drawing/2014/main" xmlns="" val="3793023534"/>
                    </a:ext>
                  </a:extLst>
                </a:gridCol>
                <a:gridCol w="509905">
                  <a:extLst>
                    <a:ext uri="{9D8B030D-6E8A-4147-A177-3AD203B41FA5}">
                      <a16:colId xmlns:a16="http://schemas.microsoft.com/office/drawing/2014/main" xmlns="" val="3828803343"/>
                    </a:ext>
                  </a:extLst>
                </a:gridCol>
                <a:gridCol w="537845">
                  <a:extLst>
                    <a:ext uri="{9D8B030D-6E8A-4147-A177-3AD203B41FA5}">
                      <a16:colId xmlns:a16="http://schemas.microsoft.com/office/drawing/2014/main" xmlns="" val="3661558378"/>
                    </a:ext>
                  </a:extLst>
                </a:gridCol>
                <a:gridCol w="510540">
                  <a:extLst>
                    <a:ext uri="{9D8B030D-6E8A-4147-A177-3AD203B41FA5}">
                      <a16:colId xmlns:a16="http://schemas.microsoft.com/office/drawing/2014/main" xmlns="" val="667950815"/>
                    </a:ext>
                  </a:extLst>
                </a:gridCol>
                <a:gridCol w="527685">
                  <a:extLst>
                    <a:ext uri="{9D8B030D-6E8A-4147-A177-3AD203B41FA5}">
                      <a16:colId xmlns:a16="http://schemas.microsoft.com/office/drawing/2014/main" xmlns="" val="2502487964"/>
                    </a:ext>
                  </a:extLst>
                </a:gridCol>
                <a:gridCol w="510540">
                  <a:extLst>
                    <a:ext uri="{9D8B030D-6E8A-4147-A177-3AD203B41FA5}">
                      <a16:colId xmlns:a16="http://schemas.microsoft.com/office/drawing/2014/main" xmlns="" val="2318861812"/>
                    </a:ext>
                  </a:extLst>
                </a:gridCol>
                <a:gridCol w="537845">
                  <a:extLst>
                    <a:ext uri="{9D8B030D-6E8A-4147-A177-3AD203B41FA5}">
                      <a16:colId xmlns:a16="http://schemas.microsoft.com/office/drawing/2014/main" xmlns="" val="785524186"/>
                    </a:ext>
                  </a:extLst>
                </a:gridCol>
              </a:tblGrid>
              <a:tr h="401955"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тал,    всё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запаст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едь    сто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7759635"/>
                  </a:ext>
                </a:extLst>
              </a:tr>
              <a:tr h="401955">
                <a:tc rowSpan="8"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Муравей  весь  день  рабо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8"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проблемы, да заботы.  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7"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строить  надо  в  срок,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7"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ись   на  зиму   впрок.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7"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ет   муравей, у  него  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8"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друзей.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9647076"/>
                  </a:ext>
                </a:extLst>
              </a:tr>
              <a:tr h="40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1229086"/>
                  </a:ext>
                </a:extLst>
              </a:tr>
              <a:tr h="421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341138"/>
                  </a:ext>
                </a:extLst>
              </a:tr>
              <a:tr h="40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8167701"/>
                  </a:ext>
                </a:extLst>
              </a:tr>
              <a:tr h="40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0808959"/>
                  </a:ext>
                </a:extLst>
              </a:tr>
              <a:tr h="40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7251334"/>
                  </a:ext>
                </a:extLst>
              </a:tr>
              <a:tr h="40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2178886"/>
                  </a:ext>
                </a:extLst>
              </a:tr>
              <a:tr h="40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ом    по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Всё   успе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9606503"/>
                  </a:ext>
                </a:extLst>
              </a:tr>
            </a:tbl>
          </a:graphicData>
        </a:graphic>
      </p:graphicFrame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4640" y="3008836"/>
            <a:ext cx="7057879" cy="326073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876" y="1083303"/>
            <a:ext cx="3261643" cy="231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24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524</TotalTime>
  <Words>1353</Words>
  <Application>Microsoft Office PowerPoint</Application>
  <PresentationFormat>Произвольный</PresentationFormat>
  <Paragraphs>1261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4. Задания группы «Восстанови» (слово)</vt:lpstr>
      <vt:lpstr>4. Задания группы «Восстанови» (пословицу)</vt:lpstr>
      <vt:lpstr>4. Задания группы «Восстанови» (текст)</vt:lpstr>
      <vt:lpstr>5. Задания группы «Неудобное чтение»</vt:lpstr>
      <vt:lpstr>5. Задания группы «Неудобное чтение»</vt:lpstr>
      <vt:lpstr> </vt:lpstr>
      <vt:lpstr> </vt:lpstr>
      <vt:lpstr>6. Задания группы «Поиск» </vt:lpstr>
      <vt:lpstr>6. Задания группы «Поиск»</vt:lpstr>
      <vt:lpstr>             6. Задания группы «Поиск»</vt:lpstr>
      <vt:lpstr>Работа с текстом</vt:lpstr>
      <vt:lpstr>2. Составление таблиц, схем</vt:lpstr>
      <vt:lpstr>3. Задания на установление последовательности событий, описанных в тексте</vt:lpstr>
      <vt:lpstr> Тема урока: А.Н. Плещеев «Осень наступила».</vt:lpstr>
      <vt:lpstr>Презентация PowerPoint</vt:lpstr>
      <vt:lpstr>Презентация PowerPoint</vt:lpstr>
      <vt:lpstr>Текст для дополнительного чтения «Осень»</vt:lpstr>
      <vt:lpstr>Презентация PowerPoint</vt:lpstr>
      <vt:lpstr> Контроль</vt:lpstr>
      <vt:lpstr>Презентация PowerPoint</vt:lpstr>
      <vt:lpstr>Индивидуальный лист учёта техники чтения</vt:lpstr>
      <vt:lpstr> Диагностические работы</vt:lpstr>
      <vt:lpstr>Диагностические работы. Задания.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Паша</dc:creator>
  <cp:lastModifiedBy>Пользователь</cp:lastModifiedBy>
  <cp:revision>126</cp:revision>
  <dcterms:created xsi:type="dcterms:W3CDTF">2016-12-14T19:27:46Z</dcterms:created>
  <dcterms:modified xsi:type="dcterms:W3CDTF">2020-09-22T14:00:52Z</dcterms:modified>
</cp:coreProperties>
</file>